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2" r:id="rId1"/>
  </p:sldMasterIdLst>
  <p:notesMasterIdLst>
    <p:notesMasterId r:id="rId17"/>
  </p:notesMasterIdLst>
  <p:sldIdLst>
    <p:sldId id="256" r:id="rId2"/>
    <p:sldId id="272" r:id="rId3"/>
    <p:sldId id="273" r:id="rId4"/>
    <p:sldId id="257" r:id="rId5"/>
    <p:sldId id="274" r:id="rId6"/>
    <p:sldId id="275" r:id="rId7"/>
    <p:sldId id="258" r:id="rId8"/>
    <p:sldId id="276" r:id="rId9"/>
    <p:sldId id="277" r:id="rId10"/>
    <p:sldId id="262" r:id="rId11"/>
    <p:sldId id="266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3F63B51-5AC4-4776-84A3-7AA551DE095A}">
          <p14:sldIdLst>
            <p14:sldId id="256"/>
            <p14:sldId id="272"/>
            <p14:sldId id="273"/>
            <p14:sldId id="257"/>
            <p14:sldId id="274"/>
            <p14:sldId id="275"/>
            <p14:sldId id="258"/>
            <p14:sldId id="276"/>
            <p14:sldId id="277"/>
            <p14:sldId id="262"/>
            <p14:sldId id="266"/>
            <p14:sldId id="268"/>
            <p14:sldId id="269"/>
            <p14:sldId id="270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374" autoAdjust="0"/>
  </p:normalViewPr>
  <p:slideViewPr>
    <p:cSldViewPr snapToGrid="0">
      <p:cViewPr varScale="1">
        <p:scale>
          <a:sx n="81" d="100"/>
          <a:sy n="81" d="100"/>
        </p:scale>
        <p:origin x="120" y="498"/>
      </p:cViewPr>
      <p:guideLst/>
    </p:cSldViewPr>
  </p:slideViewPr>
  <p:outlineViewPr>
    <p:cViewPr>
      <p:scale>
        <a:sx n="33" d="100"/>
        <a:sy n="33" d="100"/>
      </p:scale>
      <p:origin x="0" y="-1277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11345-8E9A-4F7C-B280-E2F2FC73C7EE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98D89-FD69-4934-8BF6-1C6A07C634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169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98D89-FD69-4934-8BF6-1C6A07C634F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123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D7C3-DD21-4E25-AC18-E890FCFCDF75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3A0D-CD9F-4B66-BA6D-E43D6AB2D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559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D7C3-DD21-4E25-AC18-E890FCFCDF75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3A0D-CD9F-4B66-BA6D-E43D6AB2D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394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D7C3-DD21-4E25-AC18-E890FCFCDF75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3A0D-CD9F-4B66-BA6D-E43D6AB2D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16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D7C3-DD21-4E25-AC18-E890FCFCDF75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3A0D-CD9F-4B66-BA6D-E43D6AB2D6C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1845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D7C3-DD21-4E25-AC18-E890FCFCDF75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3A0D-CD9F-4B66-BA6D-E43D6AB2D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225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D7C3-DD21-4E25-AC18-E890FCFCDF75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3A0D-CD9F-4B66-BA6D-E43D6AB2D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9522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D7C3-DD21-4E25-AC18-E890FCFCDF75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3A0D-CD9F-4B66-BA6D-E43D6AB2D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767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D7C3-DD21-4E25-AC18-E890FCFCDF75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3A0D-CD9F-4B66-BA6D-E43D6AB2D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185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D7C3-DD21-4E25-AC18-E890FCFCDF75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3A0D-CD9F-4B66-BA6D-E43D6AB2D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171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D7C3-DD21-4E25-AC18-E890FCFCDF75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3A0D-CD9F-4B66-BA6D-E43D6AB2D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185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D7C3-DD21-4E25-AC18-E890FCFCDF75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3A0D-CD9F-4B66-BA6D-E43D6AB2D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364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D7C3-DD21-4E25-AC18-E890FCFCDF75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3A0D-CD9F-4B66-BA6D-E43D6AB2D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536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D7C3-DD21-4E25-AC18-E890FCFCDF75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3A0D-CD9F-4B66-BA6D-E43D6AB2D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112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D7C3-DD21-4E25-AC18-E890FCFCDF75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3A0D-CD9F-4B66-BA6D-E43D6AB2D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072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D7C3-DD21-4E25-AC18-E890FCFCDF75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3A0D-CD9F-4B66-BA6D-E43D6AB2D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966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bg1"/>
            </a:gs>
            <a:gs pos="91000">
              <a:schemeClr val="accent1">
                <a:lumMod val="5000"/>
                <a:lumOff val="95000"/>
              </a:schemeClr>
            </a:gs>
            <a:gs pos="27027">
              <a:schemeClr val="accent1">
                <a:lumMod val="5000"/>
                <a:lumOff val="95000"/>
              </a:schemeClr>
            </a:gs>
            <a:gs pos="46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  <a:gs pos="53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9D7C3-DD21-4E25-AC18-E890FCFCDF75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0F3A0D-CD9F-4B66-BA6D-E43D6AB2D6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25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3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  <p:sldLayoutId id="2147484240" r:id="rId8"/>
    <p:sldLayoutId id="2147484241" r:id="rId9"/>
    <p:sldLayoutId id="2147484242" r:id="rId10"/>
    <p:sldLayoutId id="2147484244" r:id="rId11"/>
    <p:sldLayoutId id="2147484245" r:id="rId12"/>
    <p:sldLayoutId id="2147484246" r:id="rId13"/>
    <p:sldLayoutId id="2147484247" r:id="rId14"/>
    <p:sldLayoutId id="2147484248" r:id="rId15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Brush trans="18000" brushSize="0"/>
                    </a14:imgEffect>
                    <a14:imgEffect>
                      <a14:sharpenSoften amount="16000"/>
                    </a14:imgEffect>
                    <a14:imgEffect>
                      <a14:colorTemperature colorTemp="6400"/>
                    </a14:imgEffect>
                    <a14:imgEffect>
                      <a14:brightnessContrast brigh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80" y="854438"/>
            <a:ext cx="8589362" cy="5612345"/>
          </a:xfrm>
          <a:prstGeom prst="rect">
            <a:avLst/>
          </a:prstGeom>
          <a:gradFill flip="none" rotWithShape="0">
            <a:gsLst>
              <a:gs pos="43000">
                <a:srgbClr val="E5F4C5"/>
              </a:gs>
              <a:gs pos="69000">
                <a:schemeClr val="accent1">
                  <a:lumMod val="9000"/>
                  <a:lumOff val="91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>
            <a:noFill/>
          </a:ln>
          <a:effectLst>
            <a:glow rad="76200">
              <a:schemeClr val="accent1">
                <a:alpha val="92000"/>
              </a:schemeClr>
            </a:glow>
            <a:outerShdw dist="25400" dir="5400000" sx="1000" sy="1000" algn="ctr" rotWithShape="0">
              <a:schemeClr val="bg1"/>
            </a:outerShdw>
            <a:reflection endPos="0" dist="25400" dir="5400000" sy="-100000" algn="bl" rotWithShape="0"/>
            <a:softEdge rad="3302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9272" y="1423524"/>
            <a:ext cx="8970139" cy="2012233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marL="36000" algn="l"/>
            <a:r>
              <a:rPr lang="ru-RU" sz="34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ea typeface="Segoe UI Black" panose="020B0A02040204020203" pitchFamily="34" charset="0"/>
              </a:rPr>
              <a:t/>
            </a:r>
            <a:br>
              <a:rPr lang="ru-RU" sz="34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ea typeface="Segoe UI Black" panose="020B0A02040204020203" pitchFamily="34" charset="0"/>
              </a:rPr>
            </a:br>
            <a:r>
              <a:rPr lang="ru-RU" sz="3400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ea typeface="Segoe UI Black" panose="020B0A02040204020203" pitchFamily="34" charset="0"/>
              </a:rPr>
              <a:t/>
            </a:r>
            <a:br>
              <a:rPr lang="ru-RU" sz="3400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ea typeface="Segoe UI Black" panose="020B0A02040204020203" pitchFamily="34" charset="0"/>
              </a:rPr>
            </a:br>
            <a:r>
              <a:rPr lang="ru-RU" sz="34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ea typeface="Segoe UI Black" panose="020B0A02040204020203" pitchFamily="34" charset="0"/>
              </a:rPr>
              <a:t/>
            </a:r>
            <a:br>
              <a:rPr lang="ru-RU" sz="34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ea typeface="Segoe UI Black" panose="020B0A02040204020203" pitchFamily="34" charset="0"/>
              </a:rPr>
            </a:br>
            <a:r>
              <a:rPr lang="ru-RU" sz="3400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ea typeface="Segoe UI Black" panose="020B0A02040204020203" pitchFamily="34" charset="0"/>
              </a:rPr>
              <a:t/>
            </a:r>
            <a:br>
              <a:rPr lang="ru-RU" sz="3400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ea typeface="Segoe UI Black" panose="020B0A02040204020203" pitchFamily="34" charset="0"/>
              </a:rPr>
            </a:br>
            <a:r>
              <a:rPr lang="ru-RU" sz="34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ea typeface="Segoe UI Black" panose="020B0A02040204020203" pitchFamily="34" charset="0"/>
              </a:rPr>
              <a:t>Методика проведения               лекционных и </a:t>
            </a:r>
            <a:br>
              <a:rPr lang="ru-RU" sz="34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ea typeface="Segoe UI Black" panose="020B0A02040204020203" pitchFamily="34" charset="0"/>
              </a:rPr>
            </a:br>
            <a:r>
              <a:rPr lang="ru-RU" sz="34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ea typeface="Segoe UI Black" panose="020B0A02040204020203" pitchFamily="34" charset="0"/>
              </a:rPr>
              <a:t>практических</a:t>
            </a:r>
            <a:br>
              <a:rPr lang="ru-RU" sz="34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ea typeface="Segoe UI Black" panose="020B0A02040204020203" pitchFamily="34" charset="0"/>
              </a:rPr>
            </a:br>
            <a:r>
              <a:rPr lang="ru-RU" sz="34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ea typeface="Segoe UI Black" panose="020B0A02040204020203" pitchFamily="34" charset="0"/>
              </a:rPr>
              <a:t>занятий</a:t>
            </a:r>
            <a:endParaRPr lang="ru-RU" sz="3400" b="1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  <a:ea typeface="Segoe UI Black" panose="020B0A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8070" y="44810"/>
            <a:ext cx="81021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профессиональное образовательное учреждение Свердловской области «Талицкий лесотехнический колледж им. Н.И. Кузнецова»</a:t>
            </a:r>
            <a:endParaRPr lang="ru-RU" sz="1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665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9371" y="539646"/>
            <a:ext cx="8599444" cy="1528996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Практические занятия</a:t>
            </a:r>
            <a:endParaRPr lang="ru-RU" sz="4400" dirty="0"/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310197" y="1783831"/>
            <a:ext cx="9897791" cy="5201586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ru-RU" sz="3500" i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Практическое занятие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форма учебной работы, которая проходит под руководством преподавателя и предполагает активное участие взаимодействие студентов</a:t>
            </a:r>
          </a:p>
          <a:p>
            <a:pPr marL="0" indent="0">
              <a:buNone/>
            </a:pPr>
            <a:endParaRPr lang="ru-RU" sz="17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Такой тип занятий необходим, чтобы углублять теоретические знания </a:t>
            </a:r>
            <a:r>
              <a:rPr lang="ru-RU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обучающихся, </a:t>
            </a:r>
            <a:r>
              <a:rPr lang="ru-RU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переводить их в практические умения и навыки. А также подготавливать студентов к следующему блоку информации. </a:t>
            </a:r>
            <a:br>
              <a:rPr lang="ru-RU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638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7039" y="149901"/>
            <a:ext cx="8596668" cy="1320800"/>
          </a:xfrm>
        </p:spPr>
        <p:txBody>
          <a:bodyPr>
            <a:normAutofit/>
          </a:bodyPr>
          <a:lstStyle/>
          <a:p>
            <a:r>
              <a:rPr lang="ru-RU" sz="3400" b="1" dirty="0" smtClean="0">
                <a:solidFill>
                  <a:schemeClr val="accent1">
                    <a:lumMod val="75000"/>
                  </a:schemeClr>
                </a:solidFill>
              </a:rPr>
              <a:t>Цели практического занятия:</a:t>
            </a:r>
            <a:endParaRPr lang="ru-RU" sz="3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3727" y="766163"/>
            <a:ext cx="10013430" cy="561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научить студентов применять полученные знания и умения на практике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endParaRPr lang="ru-RU" sz="10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показать, как активно использовать в работе научные методы: сопоставлять, наблюдать, анализировать, делать выводы и проводить самостоятельные исследования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endParaRPr lang="ru-RU" sz="10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развить способность самостоятельно искать нужную информацию, работать 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 </a:t>
            </a:r>
            <a:r>
              <a:rPr lang="ru-RU" sz="2000" b="1" i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литературой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и осваивать новый материал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endParaRPr lang="ru-RU" sz="10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привить навыки конструирования учебных ситуаций и поиска эффективных решений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endParaRPr lang="ru-RU" sz="10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заложить основы критического мышления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endParaRPr lang="ru-RU" sz="10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научить решать практические задачи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endParaRPr lang="ru-RU" sz="10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сформировать основные принципы профессиональной этики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endParaRPr lang="ru-RU" sz="10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развить умение </a:t>
            </a:r>
            <a:r>
              <a:rPr lang="ru-RU" sz="2000" b="1" i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делать грамотные презентации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и </a:t>
            </a:r>
            <a:r>
              <a:rPr lang="ru-RU" sz="2000" b="1" i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защищать творческие проекты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endParaRPr lang="ru-RU" sz="10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сформировать навыки индивидуальной и групповой работы.</a:t>
            </a:r>
            <a:endParaRPr lang="ru-RU" sz="20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42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569" y="434715"/>
            <a:ext cx="9500988" cy="764498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Структура практического занятия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</a:br>
            <a:endParaRPr lang="ru-RU" i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279817" y="1349115"/>
            <a:ext cx="1009837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1080" indent="-342900"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504950" algn="l"/>
              </a:tabLst>
            </a:pPr>
            <a:r>
              <a:rPr lang="ru-RU" sz="2800" i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Организационный</a:t>
            </a:r>
            <a:r>
              <a:rPr lang="ru-RU" sz="2800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момент</a:t>
            </a:r>
            <a:r>
              <a:rPr lang="ru-RU" sz="2800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ru-RU" sz="2800" i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Формулировка</a:t>
            </a:r>
            <a:r>
              <a:rPr lang="ru-RU" sz="2800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темы</a:t>
            </a:r>
            <a:r>
              <a:rPr lang="ru-RU" sz="2800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r>
              <a:rPr lang="ru-RU" sz="2800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</a:t>
            </a:r>
            <a:r>
              <a:rPr lang="ru-RU" sz="2800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занятия</a:t>
            </a:r>
            <a:r>
              <a:rPr lang="ru-RU" sz="2800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обоснование</a:t>
            </a:r>
            <a:r>
              <a:rPr lang="ru-RU" sz="2800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его</a:t>
            </a:r>
            <a:r>
              <a:rPr lang="ru-RU" sz="2800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значимости</a:t>
            </a:r>
            <a:r>
              <a:rPr lang="ru-RU" sz="2800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профессиональной</a:t>
            </a:r>
            <a:r>
              <a:rPr lang="ru-RU" sz="2800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подготовке</a:t>
            </a:r>
            <a:r>
              <a:rPr lang="ru-RU" sz="2800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студентов</a:t>
            </a:r>
            <a:r>
              <a:rPr lang="ru-RU" sz="2800" i="1" dirty="0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678180">
              <a:spcAft>
                <a:spcPts val="0"/>
              </a:spcAft>
              <a:tabLst>
                <a:tab pos="1504950" algn="l"/>
              </a:tabLst>
            </a:pPr>
            <a:endParaRPr lang="ru-RU" sz="2400" i="1" dirty="0" smtClean="0">
              <a:solidFill>
                <a:srgbClr val="000000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1080" indent="-342900"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504950" algn="l"/>
              </a:tabLst>
            </a:pPr>
            <a:r>
              <a:rPr lang="ru-RU" sz="2800" i="1" dirty="0" smtClean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Основная часть</a:t>
            </a:r>
          </a:p>
          <a:p>
            <a:pPr marL="678180">
              <a:spcAft>
                <a:spcPts val="0"/>
              </a:spcAft>
              <a:tabLst>
                <a:tab pos="1504950" algn="l"/>
              </a:tabLst>
            </a:pPr>
            <a:endParaRPr lang="ru-RU" sz="2800" i="1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1080" indent="-342900"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504950" algn="l"/>
              </a:tabLst>
            </a:pPr>
            <a:r>
              <a:rPr lang="ru-RU" sz="2800" i="1" dirty="0" smtClean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Подведение </a:t>
            </a:r>
            <a:r>
              <a:rPr lang="ru-RU" sz="2800" i="1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итогов занятия. Домашнее задание. </a:t>
            </a:r>
          </a:p>
        </p:txBody>
      </p:sp>
    </p:spTree>
    <p:extLst>
      <p:ext uri="{BB962C8B-B14F-4D97-AF65-F5344CB8AC3E}">
        <p14:creationId xmlns:p14="http://schemas.microsoft.com/office/powerpoint/2010/main" val="237276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889" y="224018"/>
            <a:ext cx="9728617" cy="1320800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Примерный план практического занятия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781200"/>
              </p:ext>
            </p:extLst>
          </p:nvPr>
        </p:nvGraphicFramePr>
        <p:xfrm>
          <a:off x="502168" y="1109271"/>
          <a:ext cx="9054060" cy="5306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136">
                  <a:extLst>
                    <a:ext uri="{9D8B030D-6E8A-4147-A177-3AD203B41FA5}">
                      <a16:colId xmlns:a16="http://schemas.microsoft.com/office/drawing/2014/main" val="3551002429"/>
                    </a:ext>
                  </a:extLst>
                </a:gridCol>
                <a:gridCol w="2285720">
                  <a:extLst>
                    <a:ext uri="{9D8B030D-6E8A-4147-A177-3AD203B41FA5}">
                      <a16:colId xmlns:a16="http://schemas.microsoft.com/office/drawing/2014/main" val="4098433281"/>
                    </a:ext>
                  </a:extLst>
                </a:gridCol>
                <a:gridCol w="4305371">
                  <a:extLst>
                    <a:ext uri="{9D8B030D-6E8A-4147-A177-3AD203B41FA5}">
                      <a16:colId xmlns:a16="http://schemas.microsoft.com/office/drawing/2014/main" val="2209770908"/>
                    </a:ext>
                  </a:extLst>
                </a:gridCol>
                <a:gridCol w="1480833">
                  <a:extLst>
                    <a:ext uri="{9D8B030D-6E8A-4147-A177-3AD203B41FA5}">
                      <a16:colId xmlns:a16="http://schemas.microsoft.com/office/drawing/2014/main" val="506019112"/>
                    </a:ext>
                  </a:extLst>
                </a:gridCol>
              </a:tblGrid>
              <a:tr h="848611">
                <a:tc>
                  <a:txBody>
                    <a:bodyPr/>
                    <a:lstStyle/>
                    <a:p>
                      <a:pPr marL="457200"/>
                      <a:r>
                        <a:rPr lang="ru-RU" sz="1900" dirty="0">
                          <a:effectLst/>
                        </a:rPr>
                        <a:t>№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ru-RU" sz="1900" dirty="0">
                          <a:effectLst/>
                        </a:rPr>
                        <a:t>Основные моменты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ru-RU" sz="1900" dirty="0">
                          <a:effectLst/>
                        </a:rPr>
                        <a:t>Излагаемая информация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Время, мин.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691871"/>
                  </a:ext>
                </a:extLst>
              </a:tr>
              <a:tr h="930772">
                <a:tc>
                  <a:txBody>
                    <a:bodyPr/>
                    <a:lstStyle/>
                    <a:p>
                      <a:pPr marL="457200" algn="l"/>
                      <a:r>
                        <a:rPr lang="ru-RU" sz="1700" dirty="0">
                          <a:effectLst/>
                        </a:rPr>
                        <a:t>1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/>
                      <a:r>
                        <a:rPr lang="ru-RU" sz="1700" dirty="0">
                          <a:effectLst/>
                        </a:rPr>
                        <a:t>Вступительная часть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effectLst/>
                        </a:rPr>
                        <a:t>Приветствие. Проверка отсутствующих. Оглашение темы, учебных вопросов, цели, основных задач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ru-RU" sz="1700" dirty="0" smtClean="0">
                          <a:effectLst/>
                        </a:rPr>
                        <a:t>5-10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8249663"/>
                  </a:ext>
                </a:extLst>
              </a:tr>
              <a:tr h="1208371">
                <a:tc>
                  <a:txBody>
                    <a:bodyPr/>
                    <a:lstStyle/>
                    <a:p>
                      <a:pPr marL="457200" algn="l"/>
                      <a:r>
                        <a:rPr lang="ru-RU" sz="1700">
                          <a:effectLst/>
                        </a:rPr>
                        <a:t>2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/>
                      <a:r>
                        <a:rPr lang="ru-RU" sz="1700" dirty="0">
                          <a:effectLst/>
                        </a:rPr>
                        <a:t>Основная часть 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effectLst/>
                        </a:rPr>
                        <a:t>- ознакомление с порядком отработки практических действий, наблюдение за выполнением;</a:t>
                      </a:r>
                    </a:p>
                    <a:p>
                      <a:r>
                        <a:rPr lang="ru-RU" sz="1700" dirty="0">
                          <a:effectLst/>
                        </a:rPr>
                        <a:t>- отработка практических действий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ru-RU" sz="1700" dirty="0" smtClean="0">
                          <a:effectLst/>
                        </a:rPr>
                        <a:t>70-80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5225270"/>
                  </a:ext>
                </a:extLst>
              </a:tr>
              <a:tr h="2318765">
                <a:tc>
                  <a:txBody>
                    <a:bodyPr/>
                    <a:lstStyle/>
                    <a:p>
                      <a:pPr marL="457200" algn="l"/>
                      <a:r>
                        <a:rPr lang="ru-RU" sz="1700">
                          <a:effectLst/>
                        </a:rPr>
                        <a:t>3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/>
                      <a:r>
                        <a:rPr lang="ru-RU" sz="1700" dirty="0">
                          <a:effectLst/>
                        </a:rPr>
                        <a:t>Заключительная часть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effectLst/>
                        </a:rPr>
                        <a:t>Подведение итогов занятия:</a:t>
                      </a:r>
                    </a:p>
                    <a:p>
                      <a:r>
                        <a:rPr lang="ru-RU" sz="1700" dirty="0">
                          <a:effectLst/>
                        </a:rPr>
                        <a:t>- положительные и отрицательные стороны занятия;</a:t>
                      </a:r>
                    </a:p>
                    <a:p>
                      <a:r>
                        <a:rPr lang="ru-RU" sz="1700" dirty="0">
                          <a:effectLst/>
                        </a:rPr>
                        <a:t>- поощрение отличившихся на занятии;</a:t>
                      </a:r>
                    </a:p>
                    <a:p>
                      <a:r>
                        <a:rPr lang="ru-RU" sz="1700" dirty="0">
                          <a:effectLst/>
                        </a:rPr>
                        <a:t>- объявление оценок, полученных на занятии;</a:t>
                      </a:r>
                    </a:p>
                    <a:p>
                      <a:r>
                        <a:rPr lang="ru-RU" sz="1700" dirty="0">
                          <a:effectLst/>
                        </a:rPr>
                        <a:t>- ответы на вопросы обучающихся;</a:t>
                      </a:r>
                    </a:p>
                    <a:p>
                      <a:r>
                        <a:rPr lang="ru-RU" sz="1700" dirty="0">
                          <a:effectLst/>
                        </a:rPr>
                        <a:t>- объяснение домашнего задания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/>
                      <a:r>
                        <a:rPr lang="ru-RU" sz="1700" dirty="0" smtClean="0">
                          <a:effectLst/>
                        </a:rPr>
                        <a:t>5-10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2337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735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331" y="3738295"/>
            <a:ext cx="9138769" cy="1343370"/>
          </a:xfrm>
        </p:spPr>
        <p:txBody>
          <a:bodyPr>
            <a:noAutofit/>
          </a:bodyPr>
          <a:lstStyle/>
          <a:p>
            <a:pPr algn="ctr"/>
            <a:r>
              <a:rPr lang="ru-RU" sz="3000" b="1" i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Главная задача преподавателя во время практического задания — это не контролировать и усложнять жизнь </a:t>
            </a:r>
            <a:r>
              <a:rPr lang="ru-RU" sz="3000" b="1" i="1" dirty="0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обучающихся, </a:t>
            </a:r>
            <a:r>
              <a:rPr lang="ru-RU" sz="3000" b="1" i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как считают некоторые студенты, а научить их думать самостоятельно. </a:t>
            </a:r>
            <a:br>
              <a:rPr lang="ru-RU" sz="3000" b="1" i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endParaRPr lang="ru-RU" sz="3000" b="1" i="1" dirty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7551" y="467287"/>
            <a:ext cx="897633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Практические занятия призваны углублять, расширять, детализировать знания, полученные на лекции в обобщенной форме, и содействовать выработке навыков профессиональной деятельности. Они развивают научное мышление и речь, позволяют проверить знания студентов и выступают как средства оперативной обратной связи.</a:t>
            </a:r>
            <a:endParaRPr lang="ru-RU" sz="2400" b="1" i="1" dirty="0">
              <a:solidFill>
                <a:schemeClr val="accent1">
                  <a:lumMod val="50000"/>
                </a:schemeClr>
              </a:solidFill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776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261781" y="221522"/>
            <a:ext cx="10583055" cy="6026046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5705" y="1913745"/>
            <a:ext cx="9333964" cy="1320800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txBody>
          <a:bodyPr>
            <a:noAutofit/>
          </a:bodyPr>
          <a:lstStyle/>
          <a:p>
            <a:r>
              <a:rPr lang="ru-RU" sz="8800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СПАСИБО ЗА ВНИМАНИЕ!</a:t>
            </a:r>
            <a:endParaRPr lang="ru-RU" sz="8800" b="1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1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531" y="684551"/>
            <a:ext cx="9500987" cy="1320800"/>
          </a:xfrm>
        </p:spPr>
        <p:txBody>
          <a:bodyPr>
            <a:normAutofit fontScale="90000"/>
          </a:bodyPr>
          <a:lstStyle/>
          <a:p>
            <a:r>
              <a:rPr lang="ru-RU" sz="4400" b="1" i="1" dirty="0">
                <a:solidFill>
                  <a:schemeClr val="accent1">
                    <a:lumMod val="50000"/>
                  </a:schemeClr>
                </a:solidFill>
              </a:rPr>
              <a:t>Учебное занятие</a:t>
            </a:r>
            <a:r>
              <a:rPr lang="ru-RU" dirty="0"/>
              <a:t> </a:t>
            </a:r>
            <a:r>
              <a:rPr lang="ru-RU" dirty="0">
                <a:solidFill>
                  <a:schemeClr val="tx1"/>
                </a:solidFill>
              </a:rPr>
              <a:t>– это основная форма учебного процесса.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При </a:t>
            </a:r>
            <a:r>
              <a:rPr lang="ru-RU" i="1" dirty="0">
                <a:solidFill>
                  <a:schemeClr val="tx1"/>
                </a:solidFill>
              </a:rPr>
              <a:t>проектировании и организации учебного занятия, преподавателю важно </a:t>
            </a:r>
            <a:r>
              <a:rPr lang="ru-RU" i="1" dirty="0" smtClean="0">
                <a:solidFill>
                  <a:schemeClr val="tx1"/>
                </a:solidFill>
              </a:rPr>
              <a:t>ответить </a:t>
            </a:r>
            <a:r>
              <a:rPr lang="ru-RU" i="1" dirty="0">
                <a:solidFill>
                  <a:schemeClr val="tx1"/>
                </a:solidFill>
              </a:rPr>
              <a:t>на три главных вопроса</a:t>
            </a:r>
            <a:r>
              <a:rPr lang="ru-RU" i="1" dirty="0" smtClean="0">
                <a:solidFill>
                  <a:schemeClr val="tx1"/>
                </a:solidFill>
              </a:rPr>
              <a:t>:</a:t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Для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чего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учить?</a:t>
            </a:r>
            <a:r>
              <a:rPr lang="ru-RU" sz="2600" dirty="0" smtClean="0">
                <a:solidFill>
                  <a:schemeClr val="tx1"/>
                </a:solidFill>
              </a:rPr>
              <a:t>(</a:t>
            </a:r>
            <a:r>
              <a:rPr lang="ru-RU" sz="2600" dirty="0">
                <a:solidFill>
                  <a:schemeClr val="tx1"/>
                </a:solidFill>
              </a:rPr>
              <a:t>цели обучения или ожидаемый результат</a:t>
            </a:r>
            <a:r>
              <a:rPr lang="ru-RU" sz="2600" dirty="0" smtClean="0">
                <a:solidFill>
                  <a:schemeClr val="tx1"/>
                </a:solidFill>
              </a:rPr>
              <a:t>)</a:t>
            </a:r>
            <a:br>
              <a:rPr lang="ru-RU" sz="2600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Чему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учить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</a:t>
            </a:r>
            <a:r>
              <a:rPr lang="ru-RU" sz="2600" dirty="0" smtClean="0">
                <a:solidFill>
                  <a:schemeClr val="tx1"/>
                </a:solidFill>
              </a:rPr>
              <a:t>(</a:t>
            </a:r>
            <a:r>
              <a:rPr lang="ru-RU" sz="2600" dirty="0">
                <a:solidFill>
                  <a:schemeClr val="tx1"/>
                </a:solidFill>
              </a:rPr>
              <a:t>содержание обучения</a:t>
            </a:r>
            <a:r>
              <a:rPr lang="ru-RU" sz="2600" dirty="0" smtClean="0">
                <a:solidFill>
                  <a:schemeClr val="tx1"/>
                </a:solidFill>
              </a:rPr>
              <a:t>)</a:t>
            </a:r>
            <a:r>
              <a:rPr lang="ru-RU" sz="2600" dirty="0">
                <a:solidFill>
                  <a:schemeClr val="tx1"/>
                </a:solidFill>
              </a:rPr>
              <a:t/>
            </a:r>
            <a:br>
              <a:rPr lang="ru-RU" sz="2600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Как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учить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</a:t>
            </a:r>
            <a:r>
              <a:rPr lang="ru-RU" sz="2600" dirty="0" smtClean="0">
                <a:solidFill>
                  <a:schemeClr val="tx1"/>
                </a:solidFill>
              </a:rPr>
              <a:t>(</a:t>
            </a:r>
            <a:r>
              <a:rPr lang="ru-RU" sz="2600" dirty="0">
                <a:solidFill>
                  <a:schemeClr val="tx1"/>
                </a:solidFill>
              </a:rPr>
              <a:t>формы, методы и приемы обучения</a:t>
            </a:r>
            <a:r>
              <a:rPr lang="ru-RU" sz="2600" dirty="0" smtClean="0">
                <a:solidFill>
                  <a:schemeClr val="tx1"/>
                </a:solidFill>
              </a:rPr>
              <a:t>)</a:t>
            </a:r>
            <a:r>
              <a:rPr lang="ru-RU" sz="2600" dirty="0">
                <a:solidFill>
                  <a:schemeClr val="tx1"/>
                </a:solidFill>
              </a:rPr>
              <a:t/>
            </a:r>
            <a:br>
              <a:rPr lang="ru-RU" sz="2600" dirty="0">
                <a:solidFill>
                  <a:schemeClr val="tx1"/>
                </a:solidFill>
              </a:rPr>
            </a:br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90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5394" y="359820"/>
            <a:ext cx="9753601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виды учебных занятий в системе среднего профессионального образования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Лекция  </a:t>
            </a:r>
            <a:endParaRPr lang="ru-RU" sz="3200" b="1" i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семинарское занятие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практическое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занятие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лабораторное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занятие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консультация</a:t>
            </a:r>
          </a:p>
          <a:p>
            <a:endParaRPr lang="ru-RU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Согласно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приказа Министерства просвещения РФ от 24 августа 2022г. № 762 «Об утверждении Порядка организации и осуществления образовательной деятельности по образовательным программам среднего профессионального образования" (с изменениями и дополнениями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68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423" y="369085"/>
            <a:ext cx="10927829" cy="1017213"/>
          </a:xfrm>
        </p:spPr>
        <p:txBody>
          <a:bodyPr>
            <a:normAutofit/>
          </a:bodyPr>
          <a:lstStyle/>
          <a:p>
            <a:pPr lvl="0"/>
            <a:r>
              <a:rPr lang="ru-RU" sz="3400" b="1" i="1" dirty="0">
                <a:solidFill>
                  <a:schemeClr val="accent2">
                    <a:lumMod val="50000"/>
                  </a:schemeClr>
                </a:solidFill>
              </a:rPr>
              <a:t>Лекция как одна из основных форм обучения</a:t>
            </a:r>
            <a:endParaRPr lang="ru-RU" sz="3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613" y="1386298"/>
            <a:ext cx="9897791" cy="438501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Лекция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форма учебного процесса, при которой преподаватель представляет студентам теоретический материал по определенной теме.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Правильно </a:t>
            </a:r>
            <a:r>
              <a:rPr lang="ru-RU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выстроенная лекция активизирует мыслительную активность, обеспечивает эмоциональную связь слушателя  с оратором, способствует лучшему восприятию материала. Такой стиль обучения эффективен как в преподавании гуманитарных и естественных наук, так и точных дисциплин.</a:t>
            </a: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Блок-схема: несколько документов 3"/>
          <p:cNvSpPr/>
          <p:nvPr/>
        </p:nvSpPr>
        <p:spPr>
          <a:xfrm>
            <a:off x="9898504" y="1686101"/>
            <a:ext cx="2293496" cy="2258137"/>
          </a:xfrm>
          <a:prstGeom prst="flowChartMultidocument">
            <a:avLst/>
          </a:prstGeom>
          <a:pattFill prst="dotGrid">
            <a:fgClr>
              <a:schemeClr val="accent1"/>
            </a:fgClr>
            <a:bgClr>
              <a:schemeClr val="bg1"/>
            </a:bgClr>
          </a:patt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781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64185" y="380772"/>
            <a:ext cx="8004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ПЕДАГОГИЧЕСКИЕ ФУНКЦИИ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1121398" y="873215"/>
            <a:ext cx="1302684" cy="91583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572368" y="959729"/>
            <a:ext cx="0" cy="110632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718335" y="839605"/>
            <a:ext cx="1163750" cy="9355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254938" y="2150389"/>
            <a:ext cx="2709442" cy="43088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2200" b="1" i="1" dirty="0" smtClean="0"/>
              <a:t>ПОЗНАВАТЕЛЬНАЯ</a:t>
            </a:r>
            <a:endParaRPr lang="ru-RU" sz="2200" b="1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126930" y="2066050"/>
            <a:ext cx="2297152" cy="43088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2200" b="1" i="1" dirty="0" smtClean="0"/>
              <a:t>РАЗВИВАЮЩАЯ</a:t>
            </a:r>
            <a:endParaRPr lang="ru-RU" sz="2200" b="1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6795235" y="2094083"/>
            <a:ext cx="2835653" cy="43088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2200" b="1" i="1" dirty="0" smtClean="0"/>
              <a:t>ВОСПИТАТЕЛЬНАЯ</a:t>
            </a:r>
            <a:endParaRPr lang="ru-RU" sz="2200" b="1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553388" y="4291337"/>
            <a:ext cx="8472306" cy="1648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3297395" y="2885802"/>
            <a:ext cx="298429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Формирование мотивации к учебно-познавательной деятельности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Опыт практической и творческой деятельности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Освоение научных знаний и умений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Освоение ценностных ориентаций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2844787"/>
            <a:ext cx="29842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Формирование и развитие психологических процессов, свойств и качеств личности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798039" y="2941322"/>
            <a:ext cx="2984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Формирование отдельных качеств, свойств и отношений личности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633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949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чтения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лекции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43790"/>
            <a:ext cx="8811440" cy="4497375"/>
          </a:xfrm>
        </p:spPr>
        <p:txBody>
          <a:bodyPr>
            <a:normAutofit/>
          </a:bodyPr>
          <a:lstStyle/>
          <a:p>
            <a:r>
              <a:rPr lang="ru-RU" sz="2600" b="1" i="1" dirty="0"/>
              <a:t>Монологическая форма</a:t>
            </a:r>
            <a:r>
              <a:rPr lang="ru-RU" sz="2600" i="1" dirty="0"/>
              <a:t> </a:t>
            </a:r>
            <a:r>
              <a:rPr lang="ru-RU" sz="1900" dirty="0"/>
              <a:t>наиболее приемлема для обзорной лекции, охватывающей большой фактический материал, собранный из большего количества литературных источников. Такая форма сокращает время на их поиски и изучение, что очень важно для обучаемых. Кроме того, монологическая лекция уместна для чтения по совершенно новому курсу, по которому еще нет учебника. Однако надо помнить, что монолог – это типичная форма авторитарного управления познавательной деятельностью студентов. Она малопродуктивна</a:t>
            </a:r>
            <a:r>
              <a:rPr lang="ru-RU" sz="1900" dirty="0" smtClean="0"/>
              <a:t>.</a:t>
            </a:r>
          </a:p>
          <a:p>
            <a:endParaRPr lang="ru-RU" sz="1900" dirty="0"/>
          </a:p>
          <a:p>
            <a:r>
              <a:rPr lang="ru-RU" sz="2600" b="1" i="1" dirty="0"/>
              <a:t>Диалогическая форма </a:t>
            </a:r>
            <a:r>
              <a:rPr lang="ru-RU" dirty="0"/>
              <a:t>наиболее эффективна, гораздо демократичнее, когда мнение не декларируется, а вырабатывается коллективно, чаще всего в открытой дискуссии, с высказыванием различных точек зрения слушателей.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465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27417" y="89941"/>
            <a:ext cx="9601200" cy="786740"/>
          </a:xfrm>
        </p:spPr>
        <p:txBody>
          <a:bodyPr>
            <a:normAutofit/>
          </a:bodyPr>
          <a:lstStyle/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Типы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лекций: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70469123"/>
              </p:ext>
            </p:extLst>
          </p:nvPr>
        </p:nvGraphicFramePr>
        <p:xfrm>
          <a:off x="449704" y="929390"/>
          <a:ext cx="9024079" cy="51780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3062">
                  <a:extLst>
                    <a:ext uri="{9D8B030D-6E8A-4147-A177-3AD203B41FA5}">
                      <a16:colId xmlns:a16="http://schemas.microsoft.com/office/drawing/2014/main" val="3316826974"/>
                    </a:ext>
                  </a:extLst>
                </a:gridCol>
                <a:gridCol w="6071017">
                  <a:extLst>
                    <a:ext uri="{9D8B030D-6E8A-4147-A177-3AD203B41FA5}">
                      <a16:colId xmlns:a16="http://schemas.microsoft.com/office/drawing/2014/main" val="4116523765"/>
                    </a:ext>
                  </a:extLst>
                </a:gridCol>
              </a:tblGrid>
              <a:tr h="751649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2152650" algn="l"/>
                        </a:tabLst>
                      </a:pPr>
                      <a:r>
                        <a:rPr lang="ru-RU" sz="2000" dirty="0">
                          <a:effectLst/>
                        </a:rPr>
                        <a:t>Тип лекции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2152650" algn="l"/>
                        </a:tabLst>
                      </a:pPr>
                      <a:r>
                        <a:rPr lang="ru-RU" sz="2000" dirty="0">
                          <a:effectLst/>
                        </a:rPr>
                        <a:t>Методы изложения учебного материала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400282"/>
                  </a:ext>
                </a:extLst>
              </a:tr>
              <a:tr h="1137112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2152650" algn="l"/>
                        </a:tabLst>
                      </a:pPr>
                      <a:r>
                        <a:rPr lang="ru-RU" sz="2000" dirty="0">
                          <a:effectLst/>
                        </a:rPr>
                        <a:t>Вводная (установочная)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2152650" algn="l"/>
                        </a:tabLst>
                      </a:pPr>
                      <a:r>
                        <a:rPr lang="ru-RU" sz="1800" i="1" dirty="0">
                          <a:effectLst/>
                        </a:rPr>
                        <a:t>Популярное, ориентирующее изложение, объяснительно-иллюстративный метод, репродуктивный метод.</a:t>
                      </a:r>
                      <a:endParaRPr lang="ru-RU" sz="18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2457127"/>
                  </a:ext>
                </a:extLst>
              </a:tr>
              <a:tr h="1034321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2152650" algn="l"/>
                        </a:tabLst>
                      </a:pPr>
                      <a:r>
                        <a:rPr lang="ru-RU" sz="2000" dirty="0">
                          <a:effectLst/>
                        </a:rPr>
                        <a:t>Заключительная (итоговая</a:t>
                      </a:r>
                      <a:r>
                        <a:rPr lang="ru-RU" sz="2000" dirty="0" smtClean="0">
                          <a:effectLst/>
                        </a:rPr>
                        <a:t>)</a:t>
                      </a:r>
                    </a:p>
                    <a:p>
                      <a:pPr marL="457200" algn="just">
                        <a:spcAft>
                          <a:spcPts val="0"/>
                        </a:spcAft>
                        <a:tabLst>
                          <a:tab pos="2152650" algn="l"/>
                        </a:tabLs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2152650" algn="l"/>
                        </a:tabLst>
                      </a:pPr>
                      <a:r>
                        <a:rPr lang="ru-RU" sz="1800" i="1" dirty="0">
                          <a:effectLst/>
                        </a:rPr>
                        <a:t>Репродуктивный метод, аналитический метод, метод дискуссии.</a:t>
                      </a:r>
                      <a:endParaRPr lang="ru-RU" sz="18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7227292"/>
                  </a:ext>
                </a:extLst>
              </a:tr>
              <a:tr h="1127475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2152650" algn="l"/>
                        </a:tabLst>
                      </a:pPr>
                      <a:r>
                        <a:rPr lang="ru-RU" sz="2000">
                          <a:effectLst/>
                        </a:rPr>
                        <a:t>Информационная (традиционная, академическая)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2152650" algn="l"/>
                        </a:tabLst>
                      </a:pPr>
                      <a:r>
                        <a:rPr lang="ru-RU" sz="1800" i="1" dirty="0">
                          <a:effectLst/>
                        </a:rPr>
                        <a:t>Репродуктивный метод, проблемный метод, метод дискуссии. </a:t>
                      </a:r>
                      <a:endParaRPr lang="ru-RU" sz="18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0170339"/>
                  </a:ext>
                </a:extLst>
              </a:tr>
              <a:tr h="1127475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2152650" algn="l"/>
                        </a:tabLst>
                      </a:pPr>
                      <a:r>
                        <a:rPr lang="ru-RU" sz="2000">
                          <a:effectLst/>
                        </a:rPr>
                        <a:t>Обзорная лекция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2152650" algn="l"/>
                        </a:tabLst>
                      </a:pPr>
                      <a:r>
                        <a:rPr lang="ru-RU" sz="1800" i="1" dirty="0">
                          <a:effectLst/>
                        </a:rPr>
                        <a:t>Репродуктивный метод, повествовательное изложение материала, проблемный метод</a:t>
                      </a:r>
                      <a:endParaRPr lang="ru-RU" sz="18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24222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887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7490" y="1014335"/>
            <a:ext cx="10370418" cy="3512696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      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</a:t>
            </a:r>
            <a:r>
              <a:rPr lang="ru-RU" sz="4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лекции</a:t>
            </a:r>
            <a:b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Определение основной цели лекции. </a:t>
            </a:r>
            <a:b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Уточнение объема материала, входящего в содержание лекции</a:t>
            </a:r>
            <a:b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Детальная проработка структуры лекции </a:t>
            </a:r>
            <a:b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Написание полного текста лекции. </a:t>
            </a:r>
            <a:b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Подбор наглядного материала.</a:t>
            </a:r>
            <a:b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chemeClr val="tx1"/>
                </a:solidFill>
              </a:rPr>
              <a:t> </a:t>
            </a:r>
            <a:r>
              <a:rPr lang="ru-RU" sz="3100" dirty="0"/>
              <a:t/>
            </a:r>
            <a:br>
              <a:rPr lang="ru-RU" sz="3100" dirty="0"/>
            </a:b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val="107209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2382" y="999344"/>
            <a:ext cx="8916371" cy="1320800"/>
          </a:xfrm>
        </p:spPr>
        <p:txBody>
          <a:bodyPr>
            <a:noAutofit/>
          </a:bodyPr>
          <a:lstStyle/>
          <a:p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Вступительная часть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знакомящая обучающихся с темой лекции, ее планом, целью и задачами, рекомендуемой литературой для самостоятельной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работы. Вступительная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лекции не должна превышать 10 минут. 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часть лекции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исследованиям, активное внимание слушателей и усвоение ими информации ограничиваются 40-45 мин при дискуссионной форме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Заключительная часть лекции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важна.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заключительной части лекции преподавателю рекомендуется: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Подвести итоги сказанного в основной части и сделать выводы по теме.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Ответить на вопросы обучающихся.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Напомнить обучающимся о методических указаниях по организации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внеаудиторной самостоятельной работы.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Объявить обучающимся тему следующего занятия и порекомендовать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присутствующим ознакомиться с ее основным содержанием.</a:t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1465" y="186341"/>
            <a:ext cx="9057288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7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Структура </a:t>
            </a:r>
            <a:r>
              <a:rPr lang="ru-RU" sz="37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лекционного занятия</a:t>
            </a:r>
            <a:endParaRPr lang="ru-RU" sz="3700" dirty="0"/>
          </a:p>
        </p:txBody>
      </p:sp>
    </p:spTree>
    <p:extLst>
      <p:ext uri="{BB962C8B-B14F-4D97-AF65-F5344CB8AC3E}">
        <p14:creationId xmlns:p14="http://schemas.microsoft.com/office/powerpoint/2010/main" val="113895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905</TotalTime>
  <Words>651</Words>
  <Application>Microsoft Office PowerPoint</Application>
  <PresentationFormat>Широкоэкранный</PresentationFormat>
  <Paragraphs>97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7" baseType="lpstr">
      <vt:lpstr>Arial</vt:lpstr>
      <vt:lpstr>Arial Black</vt:lpstr>
      <vt:lpstr>Bookman Old Style</vt:lpstr>
      <vt:lpstr>Calibri</vt:lpstr>
      <vt:lpstr>Calibri Light</vt:lpstr>
      <vt:lpstr>Comic Sans MS</vt:lpstr>
      <vt:lpstr>Segoe UI Black</vt:lpstr>
      <vt:lpstr>Times New Roman</vt:lpstr>
      <vt:lpstr>Trebuchet MS</vt:lpstr>
      <vt:lpstr>Wingdings</vt:lpstr>
      <vt:lpstr>Wingdings 3</vt:lpstr>
      <vt:lpstr>Аспект</vt:lpstr>
      <vt:lpstr>    Методика проведения               лекционных и  практических занятий</vt:lpstr>
      <vt:lpstr>Учебное занятие – это основная форма учебного процесса.  При проектировании и организации учебного занятия, преподавателю важно ответить на три главных вопроса:   Для чего учить?(цели обучения или ожидаемый результат)  Чему учить?      (содержание обучения)  Как учить?         (формы, методы и приемы обучения) </vt:lpstr>
      <vt:lpstr>Презентация PowerPoint</vt:lpstr>
      <vt:lpstr>Лекция как одна из основных форм обучения</vt:lpstr>
      <vt:lpstr>Презентация PowerPoint</vt:lpstr>
      <vt:lpstr>Формы чтения лекции</vt:lpstr>
      <vt:lpstr>Типы лекций:</vt:lpstr>
      <vt:lpstr>      Методика подготовки лекции  1. Определение основной цели лекции.   2. Уточнение объема материала, входящего в содержание лекции  3. Детальная проработка структуры лекции   4. Написание полного текста лекции.   5. Подбор наглядного материала.   </vt:lpstr>
      <vt:lpstr>Вступительная часть знакомящая обучающихся с темой лекции, ее планом, целью и задачами, рекомендуемой литературой для самостоятельной работы. Вступительная часть лекции не должна превышать 10 минут.    Основная часть лекции  Согласно исследованиям, активное внимание слушателей и усвоение ими информации ограничиваются 40-45 мин при дискуссионной форме лекции.  Заключительная часть лекции не менее важна.  В заключительной части лекции преподавателю рекомендуется: 1. Подвести итоги сказанного в основной части и сделать выводы по теме. 2. Ответить на вопросы обучающихся. 3. Напомнить обучающимся о методических указаниях по организации внеаудиторной самостоятельной работы. 4. Объявить обучающимся тему следующего занятия и порекомендовать присутствующим ознакомиться с ее основным содержанием. </vt:lpstr>
      <vt:lpstr>Практические занятия</vt:lpstr>
      <vt:lpstr>Цели практического занятия:</vt:lpstr>
      <vt:lpstr>Структура практического занятия  </vt:lpstr>
      <vt:lpstr>Примерный план практического занятия</vt:lpstr>
      <vt:lpstr>Главная задача преподавателя во время практического задания — это не контролировать и усложнять жизнь обучающихся, как считают некоторые студенты, а научить их думать самостоятельно.  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проведения лекционных и практических занятий</dc:title>
  <dc:creator>1</dc:creator>
  <cp:lastModifiedBy>1</cp:lastModifiedBy>
  <cp:revision>60</cp:revision>
  <dcterms:created xsi:type="dcterms:W3CDTF">2024-03-19T04:22:17Z</dcterms:created>
  <dcterms:modified xsi:type="dcterms:W3CDTF">2024-04-16T11:07:29Z</dcterms:modified>
</cp:coreProperties>
</file>